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7" r:id="rId3"/>
    <p:sldId id="274" r:id="rId4"/>
    <p:sldId id="294" r:id="rId5"/>
    <p:sldId id="296" r:id="rId6"/>
    <p:sldId id="275" r:id="rId7"/>
    <p:sldId id="276" r:id="rId8"/>
    <p:sldId id="297" r:id="rId9"/>
    <p:sldId id="298" r:id="rId10"/>
    <p:sldId id="299" r:id="rId11"/>
    <p:sldId id="300" r:id="rId12"/>
    <p:sldId id="287" r:id="rId13"/>
    <p:sldId id="303" r:id="rId14"/>
    <p:sldId id="289" r:id="rId15"/>
    <p:sldId id="295" r:id="rId16"/>
    <p:sldId id="301" r:id="rId17"/>
    <p:sldId id="290" r:id="rId18"/>
    <p:sldId id="291" r:id="rId19"/>
    <p:sldId id="292" r:id="rId20"/>
    <p:sldId id="302" r:id="rId21"/>
    <p:sldId id="265" r:id="rId22"/>
    <p:sldId id="271" r:id="rId23"/>
    <p:sldId id="2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882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1811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C06D7-179E-4B5B-85C8-D443B331008F}" type="datetimeFigureOut">
              <a:rPr lang="en-US" smtClean="0"/>
              <a:pPr/>
              <a:t>5/1/2013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750457-FD87-44FD-AB4F-138BDF11B7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50457-FD87-44FD-AB4F-138BDF11B72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76292-A36A-4DFD-806A-9F460DB88F6D}" type="datetimeFigureOut">
              <a:rPr lang="en-US" smtClean="0"/>
              <a:pPr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7D600-B1F4-4E9D-AFFC-BCFA7AAB4CE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486400"/>
            <a:ext cx="8534400" cy="83099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আজকের পাঠে সবাইকে স্বাগতম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Unidentified_Pink_Flower_Closeup_2048p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0" y="990600"/>
            <a:ext cx="54864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Methods of Modulation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609600" y="2971800"/>
            <a:ext cx="1981200" cy="10668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Modulation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2590800" y="1981200"/>
            <a:ext cx="3810000" cy="1524000"/>
            <a:chOff x="2590800" y="1981200"/>
            <a:chExt cx="3810000" cy="1524000"/>
          </a:xfrm>
        </p:grpSpPr>
        <p:sp>
          <p:nvSpPr>
            <p:cNvPr id="11" name="Rectangle 10"/>
            <p:cNvSpPr/>
            <p:nvPr/>
          </p:nvSpPr>
          <p:spPr>
            <a:xfrm>
              <a:off x="4343400" y="1981200"/>
              <a:ext cx="2057400" cy="6096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Amplitude Modulation</a:t>
              </a:r>
              <a:endParaRPr lang="en-US" dirty="0"/>
            </a:p>
          </p:txBody>
        </p:sp>
        <p:cxnSp>
          <p:nvCxnSpPr>
            <p:cNvPr id="20" name="Straight Arrow Connector 19"/>
            <p:cNvCxnSpPr>
              <a:stCxn id="10" idx="3"/>
              <a:endCxn id="11" idx="1"/>
            </p:cNvCxnSpPr>
            <p:nvPr/>
          </p:nvCxnSpPr>
          <p:spPr>
            <a:xfrm flipV="1">
              <a:off x="2590800" y="2286000"/>
              <a:ext cx="17526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2590800" y="3505200"/>
            <a:ext cx="3886200" cy="609600"/>
            <a:chOff x="2590800" y="3505200"/>
            <a:chExt cx="3886200" cy="609600"/>
          </a:xfrm>
        </p:grpSpPr>
        <p:sp>
          <p:nvSpPr>
            <p:cNvPr id="12" name="Rectangle 11"/>
            <p:cNvSpPr/>
            <p:nvPr/>
          </p:nvSpPr>
          <p:spPr>
            <a:xfrm>
              <a:off x="4267200" y="3505200"/>
              <a:ext cx="2209800" cy="609600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Frequency  Modulation</a:t>
              </a:r>
              <a:endParaRPr lang="en-US" dirty="0"/>
            </a:p>
          </p:txBody>
        </p:sp>
        <p:cxnSp>
          <p:nvCxnSpPr>
            <p:cNvPr id="22" name="Straight Arrow Connector 21"/>
            <p:cNvCxnSpPr>
              <a:stCxn id="10" idx="3"/>
              <a:endCxn id="12" idx="1"/>
            </p:cNvCxnSpPr>
            <p:nvPr/>
          </p:nvCxnSpPr>
          <p:spPr>
            <a:xfrm>
              <a:off x="2590800" y="3505200"/>
              <a:ext cx="16764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590800" y="3505200"/>
            <a:ext cx="4038600" cy="2209800"/>
            <a:chOff x="2590800" y="3505200"/>
            <a:chExt cx="4038600" cy="2209800"/>
          </a:xfrm>
        </p:grpSpPr>
        <p:sp>
          <p:nvSpPr>
            <p:cNvPr id="13" name="Rectangle 12"/>
            <p:cNvSpPr/>
            <p:nvPr/>
          </p:nvSpPr>
          <p:spPr>
            <a:xfrm>
              <a:off x="4343400" y="5105400"/>
              <a:ext cx="2286000" cy="609600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Phase Modulation</a:t>
              </a:r>
              <a:endParaRPr lang="en-US" dirty="0"/>
            </a:p>
          </p:txBody>
        </p:sp>
        <p:cxnSp>
          <p:nvCxnSpPr>
            <p:cNvPr id="24" name="Straight Arrow Connector 23"/>
            <p:cNvCxnSpPr>
              <a:stCxn id="10" idx="3"/>
              <a:endCxn id="13" idx="1"/>
            </p:cNvCxnSpPr>
            <p:nvPr/>
          </p:nvCxnSpPr>
          <p:spPr>
            <a:xfrm>
              <a:off x="2590800" y="3505200"/>
              <a:ext cx="1752600" cy="19050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dirty="0" smtClean="0"/>
              <a:t>Amplitude Modulation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4400" dirty="0" smtClean="0"/>
              <a:t>The process by which amplitude of carrier is varied in proportion to the instantaneous amplitude of the information signal.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AM-1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 t="30357" b="37500"/>
          <a:stretch>
            <a:fillRect/>
          </a:stretch>
        </p:blipFill>
        <p:spPr>
          <a:xfrm>
            <a:off x="381000" y="1828800"/>
            <a:ext cx="3505200" cy="2819400"/>
          </a:xfrm>
          <a:solidFill>
            <a:schemeClr val="bg2"/>
          </a:solidFill>
        </p:spPr>
      </p:pic>
      <p:pic>
        <p:nvPicPr>
          <p:cNvPr id="10" name="Content Placeholder 9" descr="AM-1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b="68889"/>
          <a:stretch>
            <a:fillRect/>
          </a:stretch>
        </p:blipFill>
        <p:spPr>
          <a:xfrm>
            <a:off x="4267200" y="2057400"/>
            <a:ext cx="4572000" cy="2209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 descr="AMT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3123" y="1295400"/>
            <a:ext cx="8805334" cy="533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 descr="AM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524000"/>
            <a:ext cx="8001000" cy="510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AM-2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696200" cy="48767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en-US" dirty="0" smtClean="0"/>
              <a:t>Percent Modulation (m)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3429000"/>
            <a:ext cx="838200" cy="9144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5" name="Equal 4"/>
          <p:cNvSpPr/>
          <p:nvPr/>
        </p:nvSpPr>
        <p:spPr>
          <a:xfrm>
            <a:off x="1676400" y="3352800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3352800"/>
            <a:ext cx="1600200" cy="9144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Signal amplitude</a:t>
            </a:r>
            <a:endParaRPr lang="en-US" dirty="0"/>
          </a:p>
        </p:txBody>
      </p:sp>
      <p:sp>
        <p:nvSpPr>
          <p:cNvPr id="7" name="Division 6"/>
          <p:cNvSpPr/>
          <p:nvPr/>
        </p:nvSpPr>
        <p:spPr>
          <a:xfrm>
            <a:off x="4191000" y="3352800"/>
            <a:ext cx="914400" cy="91440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29200" y="3352800"/>
            <a:ext cx="1600200" cy="9144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Carrier amplitude</a:t>
            </a:r>
            <a:endParaRPr lang="en-US" dirty="0"/>
          </a:p>
        </p:txBody>
      </p:sp>
      <p:sp>
        <p:nvSpPr>
          <p:cNvPr id="9" name="Multiply 8"/>
          <p:cNvSpPr/>
          <p:nvPr/>
        </p:nvSpPr>
        <p:spPr>
          <a:xfrm>
            <a:off x="6629400" y="33528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7467600" y="3352800"/>
            <a:ext cx="990600" cy="838200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smtClean="0"/>
              <a:t>50% Modulation</a:t>
            </a:r>
            <a:endParaRPr lang="en-US" dirty="0"/>
          </a:p>
        </p:txBody>
      </p:sp>
      <p:pic>
        <p:nvPicPr>
          <p:cNvPr id="4" name="Content Placeholder 3" descr="AM-4.png"/>
          <p:cNvPicPr>
            <a:picLocks noGrp="1" noChangeAspect="1"/>
          </p:cNvPicPr>
          <p:nvPr>
            <p:ph idx="1"/>
          </p:nvPr>
        </p:nvPicPr>
        <p:blipFill>
          <a:blip r:embed="rId2"/>
          <a:srcRect b="65517"/>
          <a:stretch>
            <a:fillRect/>
          </a:stretch>
        </p:blipFill>
        <p:spPr>
          <a:xfrm>
            <a:off x="533400" y="1524001"/>
            <a:ext cx="8153400" cy="5253566"/>
          </a:xfrm>
          <a:solidFill>
            <a:schemeClr val="accent3">
              <a:lumMod val="20000"/>
              <a:lumOff val="8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100% Modulation</a:t>
            </a:r>
            <a:endParaRPr lang="en-US" dirty="0"/>
          </a:p>
        </p:txBody>
      </p:sp>
      <p:pic>
        <p:nvPicPr>
          <p:cNvPr id="4" name="Content Placeholder 3" descr="AM-4.png"/>
          <p:cNvPicPr>
            <a:picLocks noGrp="1" noChangeAspect="1"/>
          </p:cNvPicPr>
          <p:nvPr>
            <p:ph idx="1"/>
          </p:nvPr>
        </p:nvPicPr>
        <p:blipFill>
          <a:blip r:embed="rId2"/>
          <a:srcRect t="31989" b="34339"/>
          <a:stretch>
            <a:fillRect/>
          </a:stretch>
        </p:blipFill>
        <p:spPr>
          <a:xfrm>
            <a:off x="533400" y="1486534"/>
            <a:ext cx="8077200" cy="4914265"/>
          </a:xfrm>
          <a:solidFill>
            <a:schemeClr val="accent3">
              <a:lumMod val="40000"/>
              <a:lumOff val="6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en-US" dirty="0" smtClean="0"/>
              <a:t>150% Modulation</a:t>
            </a:r>
            <a:endParaRPr lang="en-US" dirty="0"/>
          </a:p>
        </p:txBody>
      </p:sp>
      <p:pic>
        <p:nvPicPr>
          <p:cNvPr id="4" name="Content Placeholder 3" descr="AM-4.png"/>
          <p:cNvPicPr>
            <a:picLocks noGrp="1" noChangeAspect="1"/>
          </p:cNvPicPr>
          <p:nvPr>
            <p:ph idx="1"/>
          </p:nvPr>
        </p:nvPicPr>
        <p:blipFill>
          <a:blip r:embed="rId2"/>
          <a:srcRect t="65661"/>
          <a:stretch>
            <a:fillRect/>
          </a:stretch>
        </p:blipFill>
        <p:spPr>
          <a:xfrm>
            <a:off x="609600" y="1449172"/>
            <a:ext cx="8001000" cy="5180227"/>
          </a:xfrm>
          <a:solidFill>
            <a:schemeClr val="accent3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0"/>
            <a:ext cx="7772400" cy="9175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bn-BD" dirty="0" smtClean="0">
                <a:solidFill>
                  <a:srgbClr val="FF0000"/>
                </a:solidFill>
              </a:rPr>
              <a:t/>
            </a:r>
            <a:br>
              <a:rPr lang="bn-BD" dirty="0" smtClean="0">
                <a:solidFill>
                  <a:srgbClr val="FF0000"/>
                </a:solidFill>
              </a:rPr>
            </a:br>
            <a:r>
              <a:rPr lang="bn-BD" dirty="0" smtClean="0">
                <a:solidFill>
                  <a:srgbClr val="FF0000"/>
                </a:solidFill>
              </a:rPr>
              <a:t> পরিচিতিঃ</a:t>
            </a: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66800" y="1828800"/>
            <a:ext cx="7239000" cy="381000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 algn="l"/>
            <a:r>
              <a:rPr lang="bn-BD" sz="9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মোঃ রমজান আলী সহকারী অধ্যাপক টি টি টি সি, ঢাকা।</a:t>
            </a:r>
          </a:p>
          <a:p>
            <a:pPr algn="l"/>
            <a:endParaRPr lang="bn-BD" sz="9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sz="9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>
              <a:buFont typeface="Arial" charset="0"/>
              <a:buChar char="•"/>
            </a:pPr>
            <a:endParaRPr lang="bn-BD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>
              <a:buFont typeface="Arial" charset="0"/>
              <a:buChar char="•"/>
            </a:pPr>
            <a:endParaRPr lang="bn-B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Effect of different percent Modulation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US" dirty="0" smtClean="0"/>
              <a:t>No distortion for 100% modulation</a:t>
            </a:r>
          </a:p>
          <a:p>
            <a:r>
              <a:rPr lang="en-US" dirty="0" smtClean="0"/>
              <a:t>Reduced power o/p for under modulation</a:t>
            </a:r>
          </a:p>
          <a:p>
            <a:r>
              <a:rPr lang="en-US" dirty="0" smtClean="0"/>
              <a:t>Distorted o/p for over modulation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066799"/>
          </a:xfrm>
          <a:solidFill>
            <a:schemeClr val="accent6"/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7848600" cy="5029200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l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মডুলেশন কী?</a:t>
            </a:r>
          </a:p>
          <a:p>
            <a:pPr algn="l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মডুলেশনের প্রয়োজনীয়তা কি কি? </a:t>
            </a:r>
          </a:p>
          <a:p>
            <a:pPr algn="l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এমপ্লিচুড মডুলেশনের প্রক্রিয়া কী?</a:t>
            </a:r>
            <a:endParaRPr lang="en-US" sz="4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2057400"/>
            <a:ext cx="7620000" cy="3581400"/>
          </a:xfr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bn-BD" sz="4800" dirty="0" smtClean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এমপ্লিচুড মডুলেশনের প্রক্রিয়া </a:t>
            </a:r>
            <a:r>
              <a:rPr lang="bn-BD" sz="4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বর্ণনা কর। </a:t>
            </a:r>
            <a:endParaRPr lang="en-US" sz="4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12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177482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শ্রেনীঃ ডিপ্লোমা ইন ইলেকট্রনিক ইঞ্জিনিয়ারিং ৪র্থ পর্ব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2209800"/>
            <a:ext cx="6858000" cy="3429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pPr algn="l"/>
            <a:endParaRPr lang="bn-BD" dirty="0" smtClean="0"/>
          </a:p>
          <a:p>
            <a:pPr algn="l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 কমিউনিকেশন ইঞ্জিনিয়ারিং-১</a:t>
            </a:r>
          </a:p>
          <a:p>
            <a:pPr algn="l"/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 ৫০মিনিট</a:t>
            </a:r>
            <a:endParaRPr lang="bn-BD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Content Placeholder 12" descr="AM-6.gif"/>
          <p:cNvPicPr>
            <a:picLocks noGrp="1" noChangeAspect="1"/>
          </p:cNvPicPr>
          <p:nvPr>
            <p:ph idx="1"/>
          </p:nvPr>
        </p:nvPicPr>
        <p:blipFill>
          <a:blip r:embed="rId2"/>
          <a:srcRect b="19221"/>
          <a:stretch>
            <a:fillRect/>
          </a:stretch>
        </p:blipFill>
        <p:spPr>
          <a:xfrm>
            <a:off x="301487" y="1524000"/>
            <a:ext cx="8842513" cy="3352800"/>
          </a:xfrm>
        </p:spPr>
      </p:pic>
      <p:sp>
        <p:nvSpPr>
          <p:cNvPr id="5" name="Rectangle 4"/>
          <p:cNvSpPr/>
          <p:nvPr/>
        </p:nvSpPr>
        <p:spPr>
          <a:xfrm>
            <a:off x="1600200" y="5181600"/>
            <a:ext cx="6019800" cy="9906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Simple Intercom </a:t>
            </a:r>
            <a:r>
              <a:rPr lang="en-US" sz="2800" dirty="0" smtClean="0"/>
              <a:t>(Same device is used as Microphone &amp; Speaker)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TR-1.gif"/>
          <p:cNvPicPr>
            <a:picLocks noGrp="1" noChangeAspect="1"/>
          </p:cNvPicPr>
          <p:nvPr>
            <p:ph idx="1"/>
          </p:nvPr>
        </p:nvPicPr>
        <p:blipFill>
          <a:blip r:embed="rId2"/>
          <a:srcRect b="15151"/>
          <a:stretch>
            <a:fillRect/>
          </a:stretch>
        </p:blipFill>
        <p:spPr>
          <a:xfrm>
            <a:off x="228600" y="609600"/>
            <a:ext cx="8610600" cy="4267200"/>
          </a:xfrm>
        </p:spPr>
      </p:pic>
      <p:sp>
        <p:nvSpPr>
          <p:cNvPr id="5" name="TextBox 4"/>
          <p:cNvSpPr txBox="1"/>
          <p:nvPr/>
        </p:nvSpPr>
        <p:spPr>
          <a:xfrm>
            <a:off x="762000" y="5105400"/>
            <a:ext cx="8153400" cy="76944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2"/>
                </a:solidFill>
              </a:rPr>
              <a:t> Radio Transmission Block Diagram</a:t>
            </a:r>
            <a:endParaRPr 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304800" y="533400"/>
            <a:ext cx="7924800" cy="1524000"/>
          </a:xfrm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1500" dirty="0" smtClean="0">
                <a:latin typeface="NikoshBAN" pitchFamily="2" charset="0"/>
                <a:cs typeface="NikoshBAN" pitchFamily="2" charset="0"/>
              </a:rPr>
            </a:b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1500" dirty="0" smtClean="0">
                <a:latin typeface="NikoshBAN" pitchFamily="2" charset="0"/>
                <a:cs typeface="NikoshBAN" pitchFamily="2" charset="0"/>
              </a:rPr>
            </a:b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মডুলেশন-</a:t>
            </a:r>
            <a:br>
              <a:rPr lang="bn-BD" sz="11500" dirty="0" smtClean="0">
                <a:latin typeface="NikoshBAN" pitchFamily="2" charset="0"/>
                <a:cs typeface="NikoshBAN" pitchFamily="2" charset="0"/>
              </a:rPr>
            </a:br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এমপ্লিচুড মডুলেশন</a:t>
            </a:r>
            <a:r>
              <a:rPr lang="bn-BD" sz="9600" dirty="0">
                <a:latin typeface="NikoshBAN" pitchFamily="2" charset="0"/>
                <a:cs typeface="NikoshBAN" pitchFamily="2" charset="0"/>
              </a:rPr>
              <a:t/>
            </a:r>
            <a:br>
              <a:rPr lang="bn-BD" sz="9600" dirty="0">
                <a:latin typeface="NikoshBAN" pitchFamily="2" charset="0"/>
                <a:cs typeface="NikoshBAN" pitchFamily="2" charset="0"/>
              </a:rPr>
            </a:b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Ramjan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  <a:solidFill>
            <a:schemeClr val="accent2"/>
          </a:solidFill>
        </p:spPr>
        <p:txBody>
          <a:bodyPr/>
          <a:lstStyle/>
          <a:p>
            <a:r>
              <a:rPr lang="bn-BD" dirty="0" smtClean="0"/>
              <a:t>শিখনফল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2286000"/>
            <a:ext cx="8077200" cy="4038600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algn="l"/>
            <a:r>
              <a:rPr lang="bn-BD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শিক্ষার্থীরা.........</a:t>
            </a:r>
          </a:p>
          <a:p>
            <a:pPr algn="l"/>
            <a:r>
              <a:rPr lang="bn-BD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* মডুলেশন কি তা বলতে পারবে </a:t>
            </a:r>
          </a:p>
          <a:p>
            <a:pPr algn="l">
              <a:buFont typeface="Arial" pitchFamily="34" charset="0"/>
              <a:buChar char="•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মডুলেশনের প্রয়োজনীয়তা বর্ননা করতে  করতে পারবে</a:t>
            </a:r>
          </a:p>
          <a:p>
            <a:pPr algn="l">
              <a:buFont typeface="Arial" pitchFamily="34" charset="0"/>
              <a:buChar char="•"/>
            </a:pP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এমপ্লিচুড মডুলেশন প্রক্রিয়া বর্ননা অংকন করতে পারবে</a:t>
            </a:r>
          </a:p>
          <a:p>
            <a:pPr algn="l"/>
            <a:r>
              <a:rPr lang="bn-BD" sz="3600" dirty="0" smtClean="0">
                <a:solidFill>
                  <a:schemeClr val="tx1"/>
                </a:solidFill>
              </a:rPr>
              <a:t/>
            </a:r>
            <a:br>
              <a:rPr lang="bn-BD" sz="3600" dirty="0" smtClean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en-US" sz="7200" dirty="0" smtClean="0"/>
              <a:t>What is modulation?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en-US" sz="4800" dirty="0" smtClean="0"/>
              <a:t>It is the process of combining the low frequency signal with a very high frequency radio wave  called carrier wave.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en-US" sz="6600" dirty="0" smtClean="0"/>
              <a:t>Need for Modulation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/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Low radiating energy i.e. short range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Mutual interference.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Size of antenna will very large.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</TotalTime>
  <Words>181</Words>
  <Application>Microsoft Office PowerPoint</Application>
  <PresentationFormat>On-screen Show (4:3)</PresentationFormat>
  <Paragraphs>55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  পরিচিতিঃ </vt:lpstr>
      <vt:lpstr>শ্রেনীঃ ডিপ্লোমা ইন ইলেকট্রনিক ইঞ্জিনিয়ারিং ৪র্থ পর্ব</vt:lpstr>
      <vt:lpstr>Slide 4</vt:lpstr>
      <vt:lpstr>Slide 5</vt:lpstr>
      <vt:lpstr>  মডুলেশন- এমপ্লিচুড মডুলেশন </vt:lpstr>
      <vt:lpstr>শিখনফল</vt:lpstr>
      <vt:lpstr>What is modulation?</vt:lpstr>
      <vt:lpstr>Need for Modulation</vt:lpstr>
      <vt:lpstr>Methods of Modulation</vt:lpstr>
      <vt:lpstr>Amplitude Modulation</vt:lpstr>
      <vt:lpstr>Slide 12</vt:lpstr>
      <vt:lpstr>Slide 13</vt:lpstr>
      <vt:lpstr>Slide 14</vt:lpstr>
      <vt:lpstr>Slide 15</vt:lpstr>
      <vt:lpstr>Percent Modulation (m)</vt:lpstr>
      <vt:lpstr>50% Modulation</vt:lpstr>
      <vt:lpstr>100% Modulation</vt:lpstr>
      <vt:lpstr>150% Modulation</vt:lpstr>
      <vt:lpstr>Effect of different percent Modulation</vt:lpstr>
      <vt:lpstr>মূল্যায়ন</vt:lpstr>
      <vt:lpstr>বাড়ীর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User.TTTC</cp:lastModifiedBy>
  <cp:revision>161</cp:revision>
  <dcterms:created xsi:type="dcterms:W3CDTF">2013-04-27T15:22:58Z</dcterms:created>
  <dcterms:modified xsi:type="dcterms:W3CDTF">2013-05-01T09:29:49Z</dcterms:modified>
</cp:coreProperties>
</file>